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75" r:id="rId6"/>
    <p:sldId id="385" r:id="rId7"/>
    <p:sldId id="384" r:id="rId8"/>
    <p:sldId id="383" r:id="rId9"/>
    <p:sldId id="381" r:id="rId10"/>
    <p:sldId id="387" r:id="rId11"/>
    <p:sldId id="386" r:id="rId12"/>
    <p:sldId id="388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роклова Светлана Павловна" initials="ПСП" lastIdx="43" clrIdx="0">
    <p:extLst>
      <p:ext uri="{19B8F6BF-5375-455C-9EA6-DF929625EA0E}">
        <p15:presenceInfo xmlns:p15="http://schemas.microsoft.com/office/powerpoint/2012/main" userId="S-1-5-21-3984553460-2967019461-2582754449-5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>
        <p:scale>
          <a:sx n="66" d="100"/>
          <a:sy n="66" d="100"/>
        </p:scale>
        <p:origin x="1531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9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59" y="3581400"/>
            <a:ext cx="5304561" cy="3002279"/>
          </a:xfrm>
        </p:spPr>
        <p:txBody>
          <a:bodyPr/>
          <a:lstStyle/>
          <a:p>
            <a:r>
              <a:rPr lang="ru-RU" sz="1800" spc="-30" dirty="0"/>
              <a:t>Статистика </a:t>
            </a:r>
            <a:r>
              <a:rPr lang="ru-RU" sz="1800" spc="-30" dirty="0" smtClean="0"/>
              <a:t>ЖАЛОБ в </a:t>
            </a:r>
            <a:r>
              <a:rPr lang="ru-RU" sz="1800" spc="-30" dirty="0" smtClean="0"/>
              <a:t>отношении </a:t>
            </a:r>
            <a:r>
              <a:rPr lang="ru-RU" sz="1800" spc="-30" dirty="0" err="1" smtClean="0"/>
              <a:t>мфо</a:t>
            </a:r>
            <a:r>
              <a:rPr lang="ru-RU" sz="1800" spc="-30" dirty="0" smtClean="0"/>
              <a:t>, поступивших в банк России в </a:t>
            </a:r>
            <a:r>
              <a:rPr lang="ru-RU" sz="1800" spc="-30" dirty="0" smtClean="0"/>
              <a:t>2020 году</a:t>
            </a:r>
            <a:r>
              <a:rPr lang="ru-RU" sz="1800" spc="-30" dirty="0" smtClean="0"/>
              <a:t>: анализ основных тенденций</a:t>
            </a:r>
            <a:endParaRPr lang="ru-RU" sz="1800" b="1" spc="-30" dirty="0"/>
          </a:p>
          <a:p>
            <a:endParaRPr lang="ru-RU" sz="1100" b="1" spc="-30" dirty="0" smtClean="0"/>
          </a:p>
          <a:p>
            <a:endParaRPr lang="ru-RU" sz="1800" cap="none" spc="-30" dirty="0" smtClean="0"/>
          </a:p>
          <a:p>
            <a:r>
              <a:rPr lang="ru-RU" sz="1800" cap="none" spc="0" dirty="0" smtClean="0"/>
              <a:t>Екатерина Стрижкова,</a:t>
            </a:r>
          </a:p>
          <a:p>
            <a:pPr>
              <a:spcBef>
                <a:spcPts val="300"/>
              </a:spcBef>
            </a:pPr>
            <a:r>
              <a:rPr lang="ru-RU" sz="1600" cap="none" spc="0" dirty="0" smtClean="0"/>
              <a:t>Управление поведенческого надзора за деятельностью</a:t>
            </a:r>
            <a:br>
              <a:rPr lang="ru-RU" sz="1600" cap="none" spc="0" dirty="0" smtClean="0"/>
            </a:br>
            <a:r>
              <a:rPr lang="ru-RU" sz="1600" cap="none" spc="0" dirty="0" smtClean="0"/>
              <a:t>профессиональных кредиторов Службы по защите прав потребителей и обеспечению доступности финансовых услуг</a:t>
            </a:r>
          </a:p>
          <a:p>
            <a:pPr>
              <a:spcBef>
                <a:spcPts val="300"/>
              </a:spcBef>
            </a:pPr>
            <a:endParaRPr lang="ru-RU" sz="1600" cap="none" spc="0" dirty="0"/>
          </a:p>
          <a:p>
            <a:pPr>
              <a:spcBef>
                <a:spcPts val="300"/>
              </a:spcBef>
            </a:pPr>
            <a:r>
              <a:rPr lang="ru-RU" sz="1600" cap="none" spc="0" dirty="0" smtClean="0"/>
              <a:t>Март 2021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896" y="0"/>
            <a:ext cx="616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18526" y="429691"/>
            <a:ext cx="8439150" cy="324001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1"/>
                </a:solidFill>
              </a:rPr>
              <a:t>Структура и динамика жалоб в отношении </a:t>
            </a:r>
            <a:r>
              <a:rPr lang="ru-RU" sz="1600" dirty="0" smtClean="0">
                <a:solidFill>
                  <a:schemeClr val="accent1"/>
                </a:solidFill>
              </a:rPr>
              <a:t>МФО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318" y="1013809"/>
            <a:ext cx="7304027" cy="5382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6880" y="924478"/>
            <a:ext cx="5222239" cy="591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изменения в динамике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жалоб</a:t>
            </a:r>
            <a:b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МФО в 2020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году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сравнению с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годом: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Наибольшее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снижение отмечено по тематике «Вопросы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совершению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действий, направленных на возврат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задолженности</a:t>
            </a:r>
            <a:b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договору микрозайма»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почти в 2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раза,</a:t>
            </a:r>
            <a:b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7,4 тыс.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оличество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жалоб на завышение начисленной задолженности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снизилось на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14,7%, до 4,2 тыс. (из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них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примерно 55% касалось взимания комиссий, в том числе,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связанных</a:t>
            </a:r>
            <a:b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продлением срока возврата займа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sz="1600" spc="-3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вопросам реструктуризации и </a:t>
            </a:r>
            <a:r>
              <a:rPr lang="ru-RU" sz="1600" spc="-3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рефинанси-рования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договора займа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число жалоб сократилось на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29,3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  <a:endParaRPr lang="ru-RU" sz="1600" spc="-3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Существенно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увеличилось количество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жалоб</a:t>
            </a:r>
            <a:b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1600" spc="-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навязывание дополнительных платных услуг (в 3,7 раза, до 2,1 тыс.). На фоне ограничения предельного размера ПСК и снижения рентабельности МФО стали более активно использовать дополнительные </a:t>
            </a: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продукты</a:t>
            </a:r>
            <a:b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spc="-3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услуги</a:t>
            </a:r>
            <a:endParaRPr lang="ru-RU" sz="1600" spc="-3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0814" y="2450952"/>
            <a:ext cx="1836000" cy="779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670" y="2124887"/>
            <a:ext cx="80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2019 г.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1670" y="4509834"/>
            <a:ext cx="1368000" cy="779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5508" y="4131251"/>
            <a:ext cx="80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2020 г.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4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7" y="1142657"/>
            <a:ext cx="5525114" cy="3438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99" y="1142657"/>
            <a:ext cx="5435412" cy="343848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6072" y="4928616"/>
            <a:ext cx="11182539" cy="149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2020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году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количество жалоб, поступивших в Банк России, выросло на 12,7% по сравнению с 2019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годом</a:t>
            </a:r>
            <a:b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составило 278,0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тыс. Без учета жалоб, связанных с пандемией,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было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бы зафиксировано снижение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количества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жалоб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0,8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  <a:endParaRPr lang="ru-RU" sz="1600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отношении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деятельности МФО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получено 24,1 тыс. жалоб, что на 13,8% меньше, чем в 2019 году. Сокращение поступления жалоб стало результатом адресной работы с ТОП-26 МФО, на которые приходится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основная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часть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жалоб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896218" y="2235649"/>
            <a:ext cx="1371600" cy="950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608349" y="2111979"/>
            <a:ext cx="1548384" cy="107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42032" y="2153299"/>
            <a:ext cx="1088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+ 12,7%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5180" y="2358980"/>
            <a:ext cx="1337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- 13,8%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Нижний колонтитул 2"/>
          <p:cNvSpPr txBox="1">
            <a:spLocks/>
          </p:cNvSpPr>
          <p:nvPr/>
        </p:nvSpPr>
        <p:spPr>
          <a:xfrm>
            <a:off x="1918526" y="429691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1"/>
                </a:solidFill>
              </a:rPr>
              <a:t>Статистика жалоб, поступивших в Банк России, в том числе на МФО, в 2019–2020 гг</a:t>
            </a:r>
            <a:r>
              <a:rPr lang="ru-RU" sz="1600" dirty="0" smtClean="0">
                <a:solidFill>
                  <a:schemeClr val="accent1"/>
                </a:solidFill>
              </a:rPr>
              <a:t>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8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5" y="5831839"/>
            <a:ext cx="11561972" cy="724409"/>
          </a:xfrm>
        </p:spPr>
        <p:txBody>
          <a:bodyPr/>
          <a:lstStyle/>
          <a:p>
            <a:pPr algn="ctr"/>
            <a:r>
              <a:rPr lang="ru-RU" sz="1600" dirty="0" smtClean="0"/>
              <a:t>В 2020 </a:t>
            </a:r>
            <a:r>
              <a:rPr lang="ru-RU" sz="1600" dirty="0" smtClean="0"/>
              <a:t>году </a:t>
            </a:r>
            <a:r>
              <a:rPr lang="ru-RU" sz="1600" dirty="0" smtClean="0"/>
              <a:t>основное влияние на динамику поступающих жалоб </a:t>
            </a:r>
            <a:r>
              <a:rPr lang="ru-RU" sz="1600" dirty="0" smtClean="0"/>
              <a:t>оказала пандемии </a:t>
            </a:r>
            <a:r>
              <a:rPr lang="ru-RU" sz="1600" dirty="0" smtClean="0"/>
              <a:t>коронавирусной инфекции </a:t>
            </a:r>
            <a:r>
              <a:rPr lang="ru-RU" sz="1600" dirty="0" smtClean="0"/>
              <a:t>—</a:t>
            </a:r>
            <a:br>
              <a:rPr lang="ru-RU" sz="1600" dirty="0" smtClean="0"/>
            </a:br>
            <a:r>
              <a:rPr lang="ru-RU" sz="1600" dirty="0" smtClean="0"/>
              <a:t>как </a:t>
            </a:r>
            <a:r>
              <a:rPr lang="ru-RU" sz="1600" dirty="0" smtClean="0"/>
              <a:t>экономические последствия карантина, так и ряд социально направленных законодательных </a:t>
            </a:r>
            <a:r>
              <a:rPr lang="ru-RU" sz="1600" dirty="0" smtClean="0"/>
              <a:t>инициатив</a:t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 smtClean="0"/>
              <a:t>поддержке </a:t>
            </a:r>
            <a:r>
              <a:rPr lang="ru-RU" sz="1600" dirty="0" smtClean="0"/>
              <a:t>населения. Наиболее явно эти факторы проявились </a:t>
            </a:r>
            <a:r>
              <a:rPr lang="ru-RU" sz="1600" dirty="0" smtClean="0"/>
              <a:t>во </a:t>
            </a:r>
            <a:r>
              <a:rPr lang="ru-RU" sz="1600" dirty="0" smtClean="0"/>
              <a:t>2 и 3 </a:t>
            </a:r>
            <a:r>
              <a:rPr lang="ru-RU" sz="1600" dirty="0" smtClean="0"/>
              <a:t>кварталах 2020 </a:t>
            </a:r>
            <a:r>
              <a:rPr lang="ru-RU" sz="1600" dirty="0" smtClean="0"/>
              <a:t>года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62" y="914400"/>
            <a:ext cx="10272394" cy="4651427"/>
          </a:xfrm>
          <a:prstGeom prst="rect">
            <a:avLst/>
          </a:prstGeom>
        </p:spPr>
      </p:pic>
      <p:sp>
        <p:nvSpPr>
          <p:cNvPr id="6" name="Нижний колонтитул 2"/>
          <p:cNvSpPr txBox="1">
            <a:spLocks/>
          </p:cNvSpPr>
          <p:nvPr/>
        </p:nvSpPr>
        <p:spPr>
          <a:xfrm>
            <a:off x="1918526" y="429691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1"/>
                </a:solidFill>
              </a:rPr>
              <a:t>Статистика жалоб, поступивших в Банк России, в том числе на МФО, в 2019–2020 гг</a:t>
            </a:r>
            <a:r>
              <a:rPr lang="ru-RU" sz="1600" dirty="0" smtClean="0">
                <a:solidFill>
                  <a:schemeClr val="accent1"/>
                </a:solidFill>
              </a:rPr>
              <a:t>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46" y="927600"/>
            <a:ext cx="9488228" cy="45420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0908" y="5424413"/>
            <a:ext cx="111977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вопросам, связанным с пандемией коронавирусной инфекции,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отношении МФО за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март–декабрь 2020 года получено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1,7 тыс.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жалоб 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42"/>
          <p:cNvSpPr txBox="1"/>
          <p:nvPr/>
        </p:nvSpPr>
        <p:spPr>
          <a:xfrm>
            <a:off x="2944621" y="2483043"/>
            <a:ext cx="2144188" cy="6675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 anchor="ctr" anchorCtr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Закон о кредитных каникулах</a:t>
            </a:r>
            <a:endParaRPr lang="ru-RU" sz="1400" dirty="0"/>
          </a:p>
        </p:txBody>
      </p:sp>
      <p:cxnSp>
        <p:nvCxnSpPr>
          <p:cNvPr id="24" name="Прямая соединительная линия 23"/>
          <p:cNvCxnSpPr>
            <a:endCxn id="8" idx="2"/>
          </p:cNvCxnSpPr>
          <p:nvPr/>
        </p:nvCxnSpPr>
        <p:spPr>
          <a:xfrm flipV="1">
            <a:off x="4016715" y="3150635"/>
            <a:ext cx="0" cy="15160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Нижний колонтитул 2"/>
          <p:cNvSpPr txBox="1">
            <a:spLocks/>
          </p:cNvSpPr>
          <p:nvPr/>
        </p:nvSpPr>
        <p:spPr>
          <a:xfrm>
            <a:off x="1918526" y="429691"/>
            <a:ext cx="9541954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1"/>
                </a:solidFill>
              </a:rPr>
              <a:t>Статистика жалоб в отношении </a:t>
            </a:r>
            <a:r>
              <a:rPr lang="ru-RU" sz="1600" dirty="0" smtClean="0">
                <a:solidFill>
                  <a:schemeClr val="accent1"/>
                </a:solidFill>
              </a:rPr>
              <a:t>МФО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0908" y="6243243"/>
            <a:ext cx="11347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 smtClean="0">
                <a:solidFill>
                  <a:schemeClr val="bg2">
                    <a:lumMod val="50000"/>
                  </a:schemeClr>
                </a:solidFill>
              </a:rPr>
              <a:t>* Федеральный </a:t>
            </a:r>
            <a:r>
              <a:rPr lang="ru-RU" sz="900" i="1" dirty="0">
                <a:solidFill>
                  <a:schemeClr val="bg2">
                    <a:lumMod val="50000"/>
                  </a:schemeClr>
                </a:solidFill>
              </a:rPr>
              <a:t>закон от 03.04.2020 № </a:t>
            </a:r>
            <a:r>
              <a:rPr lang="ru-RU" sz="900" i="1" dirty="0" smtClean="0">
                <a:solidFill>
                  <a:schemeClr val="bg2">
                    <a:lumMod val="50000"/>
                  </a:schemeClr>
                </a:solidFill>
              </a:rPr>
              <a:t>106 «О </a:t>
            </a:r>
            <a:r>
              <a:rPr lang="ru-RU" sz="900" i="1" dirty="0">
                <a:solidFill>
                  <a:schemeClr val="bg2">
                    <a:lumMod val="50000"/>
                  </a:schemeClr>
                </a:solidFill>
              </a:rPr>
              <a:t>внесении изменений в Федеральный закон </a:t>
            </a:r>
            <a:r>
              <a:rPr lang="ru-RU" sz="900" i="1" dirty="0" smtClean="0">
                <a:solidFill>
                  <a:schemeClr val="bg2">
                    <a:lumMod val="50000"/>
                  </a:schemeClr>
                </a:solidFill>
              </a:rPr>
              <a:t> «</a:t>
            </a:r>
            <a:r>
              <a:rPr lang="ru-RU" sz="900" i="1" dirty="0">
                <a:solidFill>
                  <a:schemeClr val="bg2">
                    <a:lumMod val="50000"/>
                  </a:schemeClr>
                </a:solidFill>
              </a:rPr>
              <a:t>О Центральном банке Российской Федерации (Банке России)» и отдельные законодательные акты Российской Федерации в части особенностей изменения условий кредитного договора, договора займа</a:t>
            </a:r>
            <a:r>
              <a:rPr lang="ru-RU" sz="900" i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900" i="1" dirty="0"/>
          </a:p>
        </p:txBody>
      </p:sp>
    </p:spTree>
    <p:extLst>
      <p:ext uri="{BB962C8B-B14F-4D97-AF65-F5344CB8AC3E}">
        <p14:creationId xmlns:p14="http://schemas.microsoft.com/office/powerpoint/2010/main" val="299861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81544" y="1088136"/>
            <a:ext cx="429085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70C0"/>
                </a:solidFill>
              </a:rPr>
              <a:t>Общее число жалоб на </a:t>
            </a:r>
            <a:r>
              <a:rPr lang="ru-RU" sz="1400" dirty="0" smtClean="0">
                <a:solidFill>
                  <a:srgbClr val="0070C0"/>
                </a:solidFill>
              </a:rPr>
              <a:t>взыскание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сократилось </a:t>
            </a:r>
            <a:r>
              <a:rPr lang="ru-RU" sz="1400" dirty="0" smtClean="0">
                <a:solidFill>
                  <a:srgbClr val="0070C0"/>
                </a:solidFill>
              </a:rPr>
              <a:t>почти в 2 раза по </a:t>
            </a:r>
            <a:r>
              <a:rPr lang="ru-RU" sz="1400" dirty="0" smtClean="0">
                <a:solidFill>
                  <a:srgbClr val="0070C0"/>
                </a:solidFill>
              </a:rPr>
              <a:t>сравнению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с </a:t>
            </a:r>
            <a:r>
              <a:rPr lang="ru-RU" sz="1400" dirty="0" smtClean="0">
                <a:solidFill>
                  <a:srgbClr val="0070C0"/>
                </a:solidFill>
              </a:rPr>
              <a:t>2019 годом (рост количества </a:t>
            </a:r>
            <a:r>
              <a:rPr lang="ru-RU" sz="1400" dirty="0" smtClean="0">
                <a:solidFill>
                  <a:srgbClr val="0070C0"/>
                </a:solidFill>
              </a:rPr>
              <a:t>жалоб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во </a:t>
            </a:r>
            <a:r>
              <a:rPr lang="en-US" sz="1400" dirty="0" smtClean="0">
                <a:solidFill>
                  <a:srgbClr val="0070C0"/>
                </a:solidFill>
              </a:rPr>
              <a:t>II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квартале спровоцирован ростом просроченной задолженности в период пандемии</a:t>
            </a:r>
            <a:r>
              <a:rPr lang="ru-RU" sz="1400" dirty="0" smtClean="0">
                <a:solidFill>
                  <a:srgbClr val="0070C0"/>
                </a:solidFill>
              </a:rPr>
              <a:t>) </a:t>
            </a:r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70C0"/>
                </a:solidFill>
              </a:rPr>
              <a:t>Около 40% жалоб на действия по взысканию просроченной задолженности </a:t>
            </a:r>
            <a:r>
              <a:rPr lang="ru-RU" sz="1400" dirty="0" smtClean="0">
                <a:solidFill>
                  <a:srgbClr val="0070C0"/>
                </a:solidFill>
              </a:rPr>
              <a:t>связано</a:t>
            </a:r>
            <a:r>
              <a:rPr lang="en-US" sz="1400" dirty="0" smtClean="0">
                <a:solidFill>
                  <a:srgbClr val="0070C0"/>
                </a:solidFill>
              </a:rPr>
              <a:t/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с </a:t>
            </a:r>
            <a:r>
              <a:rPr lang="ru-RU" sz="1400" dirty="0" smtClean="0">
                <a:solidFill>
                  <a:srgbClr val="0070C0"/>
                </a:solidFill>
              </a:rPr>
              <a:t>действиями </a:t>
            </a:r>
            <a:r>
              <a:rPr lang="ru-RU" sz="1400" dirty="0" err="1" smtClean="0">
                <a:solidFill>
                  <a:srgbClr val="0070C0"/>
                </a:solidFill>
              </a:rPr>
              <a:t>профвзыскателей</a:t>
            </a: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и </a:t>
            </a:r>
            <a:r>
              <a:rPr lang="ru-RU" sz="1400" dirty="0" smtClean="0">
                <a:solidFill>
                  <a:srgbClr val="0070C0"/>
                </a:solidFill>
              </a:rPr>
              <a:t>иных лиц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52" y="4108017"/>
            <a:ext cx="455868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70C0"/>
                </a:solidFill>
              </a:rPr>
              <a:t>Общее число жалоб на навязывание дополнительных услуг выросло в 3,7 </a:t>
            </a:r>
            <a:r>
              <a:rPr lang="ru-RU" sz="1400" dirty="0" smtClean="0">
                <a:solidFill>
                  <a:srgbClr val="0070C0"/>
                </a:solidFill>
              </a:rPr>
              <a:t>раза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по </a:t>
            </a:r>
            <a:r>
              <a:rPr lang="ru-RU" sz="1400" dirty="0">
                <a:solidFill>
                  <a:srgbClr val="0070C0"/>
                </a:solidFill>
              </a:rPr>
              <a:t>сравнению с 2019 </a:t>
            </a:r>
            <a:r>
              <a:rPr lang="ru-RU" sz="1400" dirty="0" smtClean="0">
                <a:solidFill>
                  <a:srgbClr val="0070C0"/>
                </a:solidFill>
              </a:rPr>
              <a:t>годом на </a:t>
            </a:r>
            <a:r>
              <a:rPr lang="ru-RU" sz="1400" dirty="0">
                <a:solidFill>
                  <a:srgbClr val="0070C0"/>
                </a:solidFill>
              </a:rPr>
              <a:t>фоне </a:t>
            </a:r>
            <a:r>
              <a:rPr lang="ru-RU" sz="1400" dirty="0" smtClean="0">
                <a:solidFill>
                  <a:srgbClr val="0070C0"/>
                </a:solidFill>
              </a:rPr>
              <a:t>ограничения </a:t>
            </a:r>
            <a:r>
              <a:rPr lang="ru-RU" sz="1400" dirty="0">
                <a:solidFill>
                  <a:srgbClr val="0070C0"/>
                </a:solidFill>
              </a:rPr>
              <a:t>предельного размера </a:t>
            </a:r>
            <a:r>
              <a:rPr lang="ru-RU" sz="1400" dirty="0" smtClean="0">
                <a:solidFill>
                  <a:srgbClr val="0070C0"/>
                </a:solidFill>
              </a:rPr>
              <a:t>ПСК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и </a:t>
            </a:r>
            <a:r>
              <a:rPr lang="ru-RU" sz="1400" dirty="0">
                <a:solidFill>
                  <a:srgbClr val="0070C0"/>
                </a:solidFill>
              </a:rPr>
              <a:t>снижения рентабельности </a:t>
            </a:r>
            <a:r>
              <a:rPr lang="ru-RU" sz="1400" dirty="0" smtClean="0">
                <a:solidFill>
                  <a:srgbClr val="0070C0"/>
                </a:solidFill>
              </a:rPr>
              <a:t>МФО </a:t>
            </a:r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70C0"/>
                </a:solidFill>
              </a:rPr>
              <a:t>Банк России и </a:t>
            </a:r>
            <a:r>
              <a:rPr lang="ru-RU" sz="1400" dirty="0" err="1">
                <a:solidFill>
                  <a:srgbClr val="0070C0"/>
                </a:solidFill>
              </a:rPr>
              <a:t>Роспотребнадзор</a:t>
            </a:r>
            <a:r>
              <a:rPr lang="ru-RU" sz="1400" dirty="0">
                <a:solidFill>
                  <a:srgbClr val="0070C0"/>
                </a:solidFill>
              </a:rPr>
              <a:t>  выпустили информационное письмо, в котором </a:t>
            </a:r>
            <a:r>
              <a:rPr lang="ru-RU" sz="1400" dirty="0" smtClean="0">
                <a:solidFill>
                  <a:srgbClr val="0070C0"/>
                </a:solidFill>
              </a:rPr>
              <a:t>указано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на </a:t>
            </a:r>
            <a:r>
              <a:rPr lang="ru-RU" sz="1400" dirty="0">
                <a:solidFill>
                  <a:srgbClr val="0070C0"/>
                </a:solidFill>
              </a:rPr>
              <a:t>недопустимость навязывания </a:t>
            </a:r>
            <a:r>
              <a:rPr lang="ru-RU" sz="1400" dirty="0" smtClean="0">
                <a:solidFill>
                  <a:srgbClr val="0070C0"/>
                </a:solidFill>
              </a:rPr>
              <a:t>заемщикам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при </a:t>
            </a:r>
            <a:r>
              <a:rPr lang="ru-RU" sz="1400" dirty="0">
                <a:solidFill>
                  <a:srgbClr val="0070C0"/>
                </a:solidFill>
              </a:rPr>
              <a:t>предоставлении потребительского займа дополнительных платных </a:t>
            </a:r>
            <a:r>
              <a:rPr lang="ru-RU" sz="1400" dirty="0" smtClean="0">
                <a:solidFill>
                  <a:srgbClr val="0070C0"/>
                </a:solidFill>
              </a:rPr>
              <a:t>услуг и </a:t>
            </a:r>
            <a:r>
              <a:rPr lang="ru-RU" sz="1400" dirty="0">
                <a:solidFill>
                  <a:srgbClr val="0070C0"/>
                </a:solidFill>
              </a:rPr>
              <a:t>на право заемщика отказаться от таких </a:t>
            </a:r>
            <a:r>
              <a:rPr lang="ru-RU" sz="1400" dirty="0" smtClean="0">
                <a:solidFill>
                  <a:srgbClr val="0070C0"/>
                </a:solidFill>
              </a:rPr>
              <a:t>услуг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30" y="938844"/>
            <a:ext cx="7376514" cy="3011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936" y="3978114"/>
            <a:ext cx="6782154" cy="2825022"/>
          </a:xfrm>
          <a:prstGeom prst="rect">
            <a:avLst/>
          </a:prstGeom>
        </p:spPr>
      </p:pic>
      <p:sp>
        <p:nvSpPr>
          <p:cNvPr id="10" name="Нижний колонтитул 2"/>
          <p:cNvSpPr txBox="1">
            <a:spLocks/>
          </p:cNvSpPr>
          <p:nvPr/>
        </p:nvSpPr>
        <p:spPr>
          <a:xfrm>
            <a:off x="1918526" y="429691"/>
            <a:ext cx="9541954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1"/>
                </a:solidFill>
              </a:rPr>
              <a:t>Тематики жалоб в отношении МФО, показавшие наибольшее снижение и </a:t>
            </a:r>
            <a:r>
              <a:rPr lang="ru-RU" sz="1600" dirty="0" smtClean="0">
                <a:solidFill>
                  <a:schemeClr val="accent1"/>
                </a:solidFill>
              </a:rPr>
              <a:t>рост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6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262" y="1080074"/>
            <a:ext cx="11170349" cy="693862"/>
          </a:xfrm>
        </p:spPr>
        <p:txBody>
          <a:bodyPr/>
          <a:lstStyle/>
          <a:p>
            <a:pPr algn="just"/>
            <a:r>
              <a:rPr lang="ru-RU" sz="2000" dirty="0" smtClean="0"/>
              <a:t>Кроме общедоступных способов получения официальной статистической </a:t>
            </a:r>
            <a:r>
              <a:rPr lang="ru-RU" sz="2000" dirty="0" smtClean="0"/>
              <a:t>информации*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Банк </a:t>
            </a:r>
            <a:r>
              <a:rPr lang="ru-RU" sz="2000" dirty="0" smtClean="0"/>
              <a:t>России* </a:t>
            </a:r>
            <a:r>
              <a:rPr lang="ru-RU" sz="2000" dirty="0" smtClean="0"/>
              <a:t>организовал информационный </a:t>
            </a:r>
            <a:r>
              <a:rPr lang="ru-RU" sz="2000" dirty="0" smtClean="0"/>
              <a:t>обмен статистической и аналитической </a:t>
            </a:r>
            <a:r>
              <a:rPr lang="ru-RU" sz="2000" dirty="0" smtClean="0"/>
              <a:t>информацией с </a:t>
            </a:r>
            <a:r>
              <a:rPr lang="ru-RU" sz="2000" dirty="0"/>
              <a:t>рядом участников </a:t>
            </a:r>
            <a:r>
              <a:rPr lang="ru-RU" sz="2000" dirty="0" smtClean="0"/>
              <a:t>рынка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0824" y="2014547"/>
            <a:ext cx="113252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частности,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каждый квартал Банк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России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направляет сведения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МФО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 МФО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— статистика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жалоб и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аналитические показатели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сигнальные индикаторы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sz="2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бенчмарки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целом по МФО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а также по отдельным МФО, являющимся членами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СРО. Информация направляется в целях анализа и использования в контрольной деятельности СРО;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МФО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включенные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ТОП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целях особого мониторинга в рамках поведенческого надзора,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— статистика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жалоб и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аналитические показатели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сигнальные индикаторы</a:t>
            </a:r>
            <a:b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sz="2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бенчмарки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Информация направляется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анализа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а также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возможного принятия решения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корректировке бизнес-процессов и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поведенческих моделей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262" y="6254959"/>
            <a:ext cx="876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* </a:t>
            </a:r>
            <a:r>
              <a:rPr lang="ru-RU" sz="1400" i="1" dirty="0">
                <a:ea typeface="+mj-ea"/>
                <a:cs typeface="Arial" panose="020B0604020202020204" pitchFamily="34" charset="0"/>
              </a:rPr>
              <a:t>В том числе, на сайте Банка России </a:t>
            </a:r>
            <a:r>
              <a:rPr lang="en-US" sz="1400" i="1" dirty="0">
                <a:ea typeface="+mj-ea"/>
                <a:cs typeface="Arial" panose="020B0604020202020204" pitchFamily="34" charset="0"/>
              </a:rPr>
              <a:t>cbr.ru/microfinance/statistics</a:t>
            </a:r>
            <a:r>
              <a:rPr lang="ru-RU" sz="1400" i="1" dirty="0"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Нижний колонтитул 2"/>
          <p:cNvSpPr txBox="1">
            <a:spLocks/>
          </p:cNvSpPr>
          <p:nvPr/>
        </p:nvSpPr>
        <p:spPr>
          <a:xfrm>
            <a:off x="1918526" y="429691"/>
            <a:ext cx="9541954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1"/>
                </a:solidFill>
              </a:rPr>
              <a:t>Информационный обмен с СРО МФО и ТОП </a:t>
            </a:r>
            <a:r>
              <a:rPr lang="ru-RU" sz="1600" dirty="0" smtClean="0">
                <a:solidFill>
                  <a:schemeClr val="accent1"/>
                </a:solidFill>
              </a:rPr>
              <a:t>МФО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033271" y="4178299"/>
            <a:ext cx="10725341" cy="2303463"/>
          </a:xfrm>
        </p:spPr>
        <p:txBody>
          <a:bodyPr/>
          <a:lstStyle/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Контактный центр: 8 800 300-30-00, +7 499 300-30-00</a:t>
            </a:r>
          </a:p>
          <a:p>
            <a:r>
              <a:rPr lang="ru-RU" sz="1800" dirty="0">
                <a:solidFill>
                  <a:schemeClr val="bg1"/>
                </a:solidFill>
              </a:rPr>
              <a:t>Пункт приёма корреспонденции: Москва, </a:t>
            </a:r>
            <a:r>
              <a:rPr lang="ru-RU" sz="1800" dirty="0" err="1">
                <a:solidFill>
                  <a:schemeClr val="bg1"/>
                </a:solidFill>
              </a:rPr>
              <a:t>Сандуновский</a:t>
            </a:r>
            <a:r>
              <a:rPr lang="ru-RU" sz="1800" dirty="0">
                <a:solidFill>
                  <a:schemeClr val="bg1"/>
                </a:solidFill>
              </a:rPr>
              <a:t> пер., д.3, стр.1</a:t>
            </a:r>
          </a:p>
          <a:p>
            <a:r>
              <a:rPr lang="ru-RU" sz="1800" dirty="0">
                <a:solidFill>
                  <a:schemeClr val="bg1"/>
                </a:solidFill>
              </a:rPr>
              <a:t>Факс: +7 495 621-64-65, +7 495 621-62-88 (проверка прохождения факса + 7 495 771-48-30)</a:t>
            </a:r>
          </a:p>
          <a:p>
            <a:r>
              <a:rPr lang="ru-RU" sz="1800" dirty="0">
                <a:solidFill>
                  <a:schemeClr val="bg1"/>
                </a:solidFill>
              </a:rPr>
              <a:t>Почтовый адрес: 107016, Москва, ул. </a:t>
            </a:r>
            <a:r>
              <a:rPr lang="ru-RU" sz="1800" dirty="0" err="1">
                <a:solidFill>
                  <a:schemeClr val="bg1"/>
                </a:solidFill>
              </a:rPr>
              <a:t>Неглинная</a:t>
            </a:r>
            <a:r>
              <a:rPr lang="ru-RU" sz="1800" dirty="0">
                <a:solidFill>
                  <a:schemeClr val="bg1"/>
                </a:solidFill>
              </a:rPr>
              <a:t>, д.12</a:t>
            </a:r>
          </a:p>
          <a:p>
            <a:r>
              <a:rPr lang="ru-RU" sz="1800" dirty="0">
                <a:solidFill>
                  <a:schemeClr val="bg1"/>
                </a:solidFill>
              </a:rPr>
              <a:t>Сайт: www.cbr.ru </a:t>
            </a:r>
          </a:p>
          <a:p>
            <a:r>
              <a:rPr lang="ru-RU" sz="1800" dirty="0">
                <a:solidFill>
                  <a:schemeClr val="bg1"/>
                </a:solidFill>
              </a:rPr>
              <a:t>Электронная почта: </a:t>
            </a:r>
            <a:r>
              <a:rPr lang="ru-RU" sz="1800" dirty="0" smtClean="0">
                <a:solidFill>
                  <a:schemeClr val="bg1"/>
                </a:solidFill>
              </a:rPr>
              <a:t>fps@cbr.ru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8a301b8-fba3-4a56-9ee3-0e2775d83ff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20079</TotalTime>
  <Words>756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В 2020 году основное влияние на динамику поступающих жалоб оказала пандемии коронавирусной инфекции — как экономические последствия карантина, так и ряд социально направленных законодательных инициатив по поддержке населения. Наиболее явно эти факторы проявились во 2 и 3 кварталах 2020 года</vt:lpstr>
      <vt:lpstr>Презентация PowerPoint</vt:lpstr>
      <vt:lpstr>Презентация PowerPoint</vt:lpstr>
      <vt:lpstr>Кроме общедоступных способов получения официальной статистической информации* Банк России* организовал информационный обмен статистической и аналитической информацией с рядом участников рынка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Золотарев Никита Алексеевич</cp:lastModifiedBy>
  <cp:revision>572</cp:revision>
  <cp:lastPrinted>2020-02-07T13:55:57Z</cp:lastPrinted>
  <dcterms:created xsi:type="dcterms:W3CDTF">2018-11-05T17:34:13Z</dcterms:created>
  <dcterms:modified xsi:type="dcterms:W3CDTF">2021-03-03T20:33:55Z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